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2" r:id="rId2"/>
    <p:sldId id="323" r:id="rId3"/>
    <p:sldId id="324" r:id="rId4"/>
    <p:sldId id="325" r:id="rId5"/>
    <p:sldId id="37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7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36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8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90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3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6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03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67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1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49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20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12D9A-8A00-4369-A2B4-FB231A7819D5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55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1253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12" Type="http://schemas.openxmlformats.org/officeDocument/2006/relationships/hyperlink" Target="http://www.stevewyborney.com/?p=1028" TargetMode="External"/><Relationship Id="rId2" Type="http://schemas.openxmlformats.org/officeDocument/2006/relationships/hyperlink" Target="http://www.stevewyborney.com/?p=797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tevewyborney.com/?p=94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10" Type="http://schemas.openxmlformats.org/officeDocument/2006/relationships/hyperlink" Target="http://www.stevewyborney.com/?p=893" TargetMode="External"/><Relationship Id="rId4" Type="http://schemas.openxmlformats.org/officeDocument/2006/relationships/hyperlink" Target="http://www.stevewyborney.com/?p=836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://www.stevewyborney.com/?p=11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Wyborney</a:t>
            </a:r>
            <a:endParaRPr lang="en-US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22608" y="2461429"/>
            <a:ext cx="70988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Level 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2:  </a:t>
            </a:r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“Single Layer Structures, Part 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B”</a:t>
            </a: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2146" y="0"/>
            <a:ext cx="77397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Cube Conversations</a:t>
            </a:r>
            <a:endParaRPr lang="en-US" sz="7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80537" y="4301499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Set </a:t>
            </a:r>
            <a:r>
              <a:rPr lang="en-US" sz="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13 of 80</a:t>
            </a:r>
            <a:endParaRPr lang="en-US" sz="4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64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ular Callout 47"/>
          <p:cNvSpPr/>
          <p:nvPr/>
        </p:nvSpPr>
        <p:spPr>
          <a:xfrm>
            <a:off x="228600" y="304800"/>
            <a:ext cx="1828800" cy="1164090"/>
          </a:xfrm>
          <a:prstGeom prst="wedgeRectCallout">
            <a:avLst>
              <a:gd name="adj1" fmla="val 25247"/>
              <a:gd name="adj2" fmla="val 1713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many unit cubes make up this structure?  Explain how you know.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9" name="Rectangular Callout 48"/>
          <p:cNvSpPr/>
          <p:nvPr/>
        </p:nvSpPr>
        <p:spPr>
          <a:xfrm>
            <a:off x="228601" y="1295400"/>
            <a:ext cx="1828800" cy="1164090"/>
          </a:xfrm>
          <a:prstGeom prst="wedgeRectCallout">
            <a:avLst>
              <a:gd name="adj1" fmla="val 28488"/>
              <a:gd name="adj2" fmla="val -2003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else can you think about this structure?  Is there another way to see it?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0" name="Rectangular Callout 49"/>
          <p:cNvSpPr/>
          <p:nvPr/>
        </p:nvSpPr>
        <p:spPr>
          <a:xfrm>
            <a:off x="228601" y="2286000"/>
            <a:ext cx="1828800" cy="1164090"/>
          </a:xfrm>
          <a:prstGeom prst="wedgeRectCallout">
            <a:avLst>
              <a:gd name="adj1" fmla="val 11983"/>
              <a:gd name="adj2" fmla="val -1713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Are there even more ways you can picture or think about this structure?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17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4" name="Rectangular Callout 63"/>
          <p:cNvSpPr/>
          <p:nvPr/>
        </p:nvSpPr>
        <p:spPr>
          <a:xfrm>
            <a:off x="228600" y="41148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It’s time to reveal the answer.  Let’s find out the total number of unit cubes. 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4" name="Rectangular Callout 133"/>
          <p:cNvSpPr/>
          <p:nvPr/>
        </p:nvSpPr>
        <p:spPr>
          <a:xfrm>
            <a:off x="228600" y="32004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You may have seen some groups like these: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3352800" y="678996"/>
            <a:ext cx="2438400" cy="2445204"/>
            <a:chOff x="765402" y="3825524"/>
            <a:chExt cx="2438400" cy="2445204"/>
          </a:xfrm>
        </p:grpSpPr>
        <p:sp>
          <p:nvSpPr>
            <p:cNvPr id="76" name="Cube 75"/>
            <p:cNvSpPr/>
            <p:nvPr/>
          </p:nvSpPr>
          <p:spPr>
            <a:xfrm>
              <a:off x="765402" y="565432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Cube 76"/>
            <p:cNvSpPr/>
            <p:nvPr/>
          </p:nvSpPr>
          <p:spPr>
            <a:xfrm>
              <a:off x="1222602" y="565432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Cube 78"/>
            <p:cNvSpPr/>
            <p:nvPr/>
          </p:nvSpPr>
          <p:spPr>
            <a:xfrm>
              <a:off x="2130198" y="565432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Cube 79"/>
            <p:cNvSpPr/>
            <p:nvPr/>
          </p:nvSpPr>
          <p:spPr>
            <a:xfrm>
              <a:off x="2587398" y="565432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Cube 81"/>
            <p:cNvSpPr/>
            <p:nvPr/>
          </p:nvSpPr>
          <p:spPr>
            <a:xfrm>
              <a:off x="1222602" y="519712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Cube 82"/>
            <p:cNvSpPr/>
            <p:nvPr/>
          </p:nvSpPr>
          <p:spPr>
            <a:xfrm>
              <a:off x="2130198" y="519712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Cube 83"/>
            <p:cNvSpPr/>
            <p:nvPr/>
          </p:nvSpPr>
          <p:spPr>
            <a:xfrm>
              <a:off x="765402" y="473992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Cube 84"/>
            <p:cNvSpPr/>
            <p:nvPr/>
          </p:nvSpPr>
          <p:spPr>
            <a:xfrm>
              <a:off x="1222602" y="473992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Cube 85"/>
            <p:cNvSpPr/>
            <p:nvPr/>
          </p:nvSpPr>
          <p:spPr>
            <a:xfrm>
              <a:off x="1679802" y="473992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Cube 86"/>
            <p:cNvSpPr/>
            <p:nvPr/>
          </p:nvSpPr>
          <p:spPr>
            <a:xfrm>
              <a:off x="2130198" y="473992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Cube 87"/>
            <p:cNvSpPr/>
            <p:nvPr/>
          </p:nvSpPr>
          <p:spPr>
            <a:xfrm>
              <a:off x="2587398" y="473992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Cube 88"/>
            <p:cNvSpPr/>
            <p:nvPr/>
          </p:nvSpPr>
          <p:spPr>
            <a:xfrm>
              <a:off x="1222602" y="428272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Cube 89"/>
            <p:cNvSpPr/>
            <p:nvPr/>
          </p:nvSpPr>
          <p:spPr>
            <a:xfrm>
              <a:off x="2130198" y="428272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Cube 90"/>
            <p:cNvSpPr/>
            <p:nvPr/>
          </p:nvSpPr>
          <p:spPr>
            <a:xfrm>
              <a:off x="765402" y="382552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Cube 91"/>
            <p:cNvSpPr/>
            <p:nvPr/>
          </p:nvSpPr>
          <p:spPr>
            <a:xfrm>
              <a:off x="1222602" y="382552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Cube 92"/>
            <p:cNvSpPr/>
            <p:nvPr/>
          </p:nvSpPr>
          <p:spPr>
            <a:xfrm>
              <a:off x="2130198" y="382552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Cube 93"/>
            <p:cNvSpPr/>
            <p:nvPr/>
          </p:nvSpPr>
          <p:spPr>
            <a:xfrm>
              <a:off x="2587398" y="382552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3352800" y="678996"/>
            <a:ext cx="2438400" cy="2445204"/>
            <a:chOff x="765402" y="3825524"/>
            <a:chExt cx="2438400" cy="2445204"/>
          </a:xfrm>
        </p:grpSpPr>
        <p:sp>
          <p:nvSpPr>
            <p:cNvPr id="115" name="Cube 114"/>
            <p:cNvSpPr/>
            <p:nvPr/>
          </p:nvSpPr>
          <p:spPr>
            <a:xfrm>
              <a:off x="765402" y="565432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Cube 115"/>
            <p:cNvSpPr/>
            <p:nvPr/>
          </p:nvSpPr>
          <p:spPr>
            <a:xfrm>
              <a:off x="1222602" y="565432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Cube 116"/>
            <p:cNvSpPr/>
            <p:nvPr/>
          </p:nvSpPr>
          <p:spPr>
            <a:xfrm>
              <a:off x="2130198" y="565432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Cube 117"/>
            <p:cNvSpPr/>
            <p:nvPr/>
          </p:nvSpPr>
          <p:spPr>
            <a:xfrm>
              <a:off x="2587398" y="565432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1222602" y="519712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Cube 130"/>
            <p:cNvSpPr/>
            <p:nvPr/>
          </p:nvSpPr>
          <p:spPr>
            <a:xfrm>
              <a:off x="2130198" y="519712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Cube 131"/>
            <p:cNvSpPr/>
            <p:nvPr/>
          </p:nvSpPr>
          <p:spPr>
            <a:xfrm>
              <a:off x="765402" y="473992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Cube 132"/>
            <p:cNvSpPr/>
            <p:nvPr/>
          </p:nvSpPr>
          <p:spPr>
            <a:xfrm>
              <a:off x="1222602" y="473992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Cube 136"/>
            <p:cNvSpPr/>
            <p:nvPr/>
          </p:nvSpPr>
          <p:spPr>
            <a:xfrm>
              <a:off x="1679802" y="473992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Cube 137"/>
            <p:cNvSpPr/>
            <p:nvPr/>
          </p:nvSpPr>
          <p:spPr>
            <a:xfrm>
              <a:off x="2130198" y="473992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Cube 138"/>
            <p:cNvSpPr/>
            <p:nvPr/>
          </p:nvSpPr>
          <p:spPr>
            <a:xfrm>
              <a:off x="2587398" y="473992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Cube 139"/>
            <p:cNvSpPr/>
            <p:nvPr/>
          </p:nvSpPr>
          <p:spPr>
            <a:xfrm>
              <a:off x="1222602" y="428272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Cube 140"/>
            <p:cNvSpPr/>
            <p:nvPr/>
          </p:nvSpPr>
          <p:spPr>
            <a:xfrm>
              <a:off x="2130198" y="428272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Cube 141"/>
            <p:cNvSpPr/>
            <p:nvPr/>
          </p:nvSpPr>
          <p:spPr>
            <a:xfrm>
              <a:off x="765402" y="382552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Cube 142"/>
            <p:cNvSpPr/>
            <p:nvPr/>
          </p:nvSpPr>
          <p:spPr>
            <a:xfrm>
              <a:off x="1222602" y="382552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Cube 143"/>
            <p:cNvSpPr/>
            <p:nvPr/>
          </p:nvSpPr>
          <p:spPr>
            <a:xfrm>
              <a:off x="2130198" y="382552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Cube 144"/>
            <p:cNvSpPr/>
            <p:nvPr/>
          </p:nvSpPr>
          <p:spPr>
            <a:xfrm>
              <a:off x="2587398" y="382552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3352800" y="678996"/>
            <a:ext cx="2438400" cy="2445204"/>
            <a:chOff x="765402" y="3825524"/>
            <a:chExt cx="2438400" cy="2445204"/>
          </a:xfrm>
        </p:grpSpPr>
        <p:sp>
          <p:nvSpPr>
            <p:cNvPr id="147" name="Cube 146"/>
            <p:cNvSpPr/>
            <p:nvPr/>
          </p:nvSpPr>
          <p:spPr>
            <a:xfrm>
              <a:off x="765402" y="565432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Cube 147"/>
            <p:cNvSpPr/>
            <p:nvPr/>
          </p:nvSpPr>
          <p:spPr>
            <a:xfrm>
              <a:off x="1222602" y="565432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Cube 148"/>
            <p:cNvSpPr/>
            <p:nvPr/>
          </p:nvSpPr>
          <p:spPr>
            <a:xfrm>
              <a:off x="2130198" y="565432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Cube 149"/>
            <p:cNvSpPr/>
            <p:nvPr/>
          </p:nvSpPr>
          <p:spPr>
            <a:xfrm>
              <a:off x="2587398" y="565432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Cube 150"/>
            <p:cNvSpPr/>
            <p:nvPr/>
          </p:nvSpPr>
          <p:spPr>
            <a:xfrm>
              <a:off x="1222602" y="519712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Cube 151"/>
            <p:cNvSpPr/>
            <p:nvPr/>
          </p:nvSpPr>
          <p:spPr>
            <a:xfrm>
              <a:off x="2130198" y="519712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Cube 152"/>
            <p:cNvSpPr/>
            <p:nvPr/>
          </p:nvSpPr>
          <p:spPr>
            <a:xfrm>
              <a:off x="765402" y="473992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Cube 153"/>
            <p:cNvSpPr/>
            <p:nvPr/>
          </p:nvSpPr>
          <p:spPr>
            <a:xfrm>
              <a:off x="1222602" y="473992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Cube 154"/>
            <p:cNvSpPr/>
            <p:nvPr/>
          </p:nvSpPr>
          <p:spPr>
            <a:xfrm>
              <a:off x="1679802" y="473992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Cube 155"/>
            <p:cNvSpPr/>
            <p:nvPr/>
          </p:nvSpPr>
          <p:spPr>
            <a:xfrm>
              <a:off x="2130198" y="473992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Cube 156"/>
            <p:cNvSpPr/>
            <p:nvPr/>
          </p:nvSpPr>
          <p:spPr>
            <a:xfrm>
              <a:off x="2587398" y="473992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Cube 157"/>
            <p:cNvSpPr/>
            <p:nvPr/>
          </p:nvSpPr>
          <p:spPr>
            <a:xfrm>
              <a:off x="1222602" y="428272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Cube 158"/>
            <p:cNvSpPr/>
            <p:nvPr/>
          </p:nvSpPr>
          <p:spPr>
            <a:xfrm>
              <a:off x="2130198" y="428272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Cube 159"/>
            <p:cNvSpPr/>
            <p:nvPr/>
          </p:nvSpPr>
          <p:spPr>
            <a:xfrm>
              <a:off x="765402" y="382552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Cube 160"/>
            <p:cNvSpPr/>
            <p:nvPr/>
          </p:nvSpPr>
          <p:spPr>
            <a:xfrm>
              <a:off x="1222602" y="382552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Cube 161"/>
            <p:cNvSpPr/>
            <p:nvPr/>
          </p:nvSpPr>
          <p:spPr>
            <a:xfrm>
              <a:off x="2130198" y="382552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Cube 162"/>
            <p:cNvSpPr/>
            <p:nvPr/>
          </p:nvSpPr>
          <p:spPr>
            <a:xfrm>
              <a:off x="2587398" y="382552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3352800" y="678996"/>
            <a:ext cx="2438400" cy="2445204"/>
            <a:chOff x="765402" y="3825524"/>
            <a:chExt cx="2438400" cy="2445204"/>
          </a:xfrm>
        </p:grpSpPr>
        <p:sp>
          <p:nvSpPr>
            <p:cNvPr id="165" name="Cube 164"/>
            <p:cNvSpPr/>
            <p:nvPr/>
          </p:nvSpPr>
          <p:spPr>
            <a:xfrm>
              <a:off x="765402" y="565432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Cube 165"/>
            <p:cNvSpPr/>
            <p:nvPr/>
          </p:nvSpPr>
          <p:spPr>
            <a:xfrm>
              <a:off x="1222602" y="565432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Cube 166"/>
            <p:cNvSpPr/>
            <p:nvPr/>
          </p:nvSpPr>
          <p:spPr>
            <a:xfrm>
              <a:off x="2130198" y="565432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Cube 167"/>
            <p:cNvSpPr/>
            <p:nvPr/>
          </p:nvSpPr>
          <p:spPr>
            <a:xfrm>
              <a:off x="2587398" y="565432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ube 168"/>
            <p:cNvSpPr/>
            <p:nvPr/>
          </p:nvSpPr>
          <p:spPr>
            <a:xfrm>
              <a:off x="1222602" y="519712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Cube 169"/>
            <p:cNvSpPr/>
            <p:nvPr/>
          </p:nvSpPr>
          <p:spPr>
            <a:xfrm>
              <a:off x="2130198" y="519712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Cube 170"/>
            <p:cNvSpPr/>
            <p:nvPr/>
          </p:nvSpPr>
          <p:spPr>
            <a:xfrm>
              <a:off x="765402" y="473992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ube 171"/>
            <p:cNvSpPr/>
            <p:nvPr/>
          </p:nvSpPr>
          <p:spPr>
            <a:xfrm>
              <a:off x="1222602" y="473992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Cube 172"/>
            <p:cNvSpPr/>
            <p:nvPr/>
          </p:nvSpPr>
          <p:spPr>
            <a:xfrm>
              <a:off x="1679802" y="473992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Cube 173"/>
            <p:cNvSpPr/>
            <p:nvPr/>
          </p:nvSpPr>
          <p:spPr>
            <a:xfrm>
              <a:off x="2130198" y="473992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Cube 174"/>
            <p:cNvSpPr/>
            <p:nvPr/>
          </p:nvSpPr>
          <p:spPr>
            <a:xfrm>
              <a:off x="2587398" y="473992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Cube 175"/>
            <p:cNvSpPr/>
            <p:nvPr/>
          </p:nvSpPr>
          <p:spPr>
            <a:xfrm>
              <a:off x="1222602" y="428272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Cube 176"/>
            <p:cNvSpPr/>
            <p:nvPr/>
          </p:nvSpPr>
          <p:spPr>
            <a:xfrm>
              <a:off x="2130198" y="428272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Cube 177"/>
            <p:cNvSpPr/>
            <p:nvPr/>
          </p:nvSpPr>
          <p:spPr>
            <a:xfrm>
              <a:off x="765402" y="382552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Cube 178"/>
            <p:cNvSpPr/>
            <p:nvPr/>
          </p:nvSpPr>
          <p:spPr>
            <a:xfrm>
              <a:off x="1222602" y="382552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Cube 179"/>
            <p:cNvSpPr/>
            <p:nvPr/>
          </p:nvSpPr>
          <p:spPr>
            <a:xfrm>
              <a:off x="2130198" y="382552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Cube 180"/>
            <p:cNvSpPr/>
            <p:nvPr/>
          </p:nvSpPr>
          <p:spPr>
            <a:xfrm>
              <a:off x="2587398" y="382552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4390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62" grpId="0" animBg="1"/>
      <p:bldP spid="63" grpId="0" animBg="1"/>
      <p:bldP spid="63" grpId="1" animBg="1"/>
      <p:bldP spid="64" grpId="0" animBg="1"/>
      <p:bldP spid="1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18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5" name="Rectangular Callout 164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Before we see the answer, describe several  different ways you can see this structure.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5" name="Group 124"/>
          <p:cNvGrpSpPr/>
          <p:nvPr/>
        </p:nvGrpSpPr>
        <p:grpSpPr>
          <a:xfrm>
            <a:off x="3352800" y="678996"/>
            <a:ext cx="2438400" cy="2445204"/>
            <a:chOff x="5261202" y="446994"/>
            <a:chExt cx="2438400" cy="2445204"/>
          </a:xfrm>
        </p:grpSpPr>
        <p:sp>
          <p:nvSpPr>
            <p:cNvPr id="126" name="Cube 125"/>
            <p:cNvSpPr/>
            <p:nvPr/>
          </p:nvSpPr>
          <p:spPr>
            <a:xfrm>
              <a:off x="5718402" y="227579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Cube 126"/>
            <p:cNvSpPr/>
            <p:nvPr/>
          </p:nvSpPr>
          <p:spPr>
            <a:xfrm>
              <a:off x="6175602" y="227579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Cube 127"/>
            <p:cNvSpPr/>
            <p:nvPr/>
          </p:nvSpPr>
          <p:spPr>
            <a:xfrm>
              <a:off x="6625998" y="227579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Cube 128"/>
            <p:cNvSpPr/>
            <p:nvPr/>
          </p:nvSpPr>
          <p:spPr>
            <a:xfrm>
              <a:off x="5261202" y="181859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5718402" y="181859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Cube 141"/>
            <p:cNvSpPr/>
            <p:nvPr/>
          </p:nvSpPr>
          <p:spPr>
            <a:xfrm>
              <a:off x="6625998" y="181859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Cube 142"/>
            <p:cNvSpPr/>
            <p:nvPr/>
          </p:nvSpPr>
          <p:spPr>
            <a:xfrm>
              <a:off x="7083198" y="181859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Cube 143"/>
            <p:cNvSpPr/>
            <p:nvPr/>
          </p:nvSpPr>
          <p:spPr>
            <a:xfrm>
              <a:off x="5261202" y="136139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Cube 144"/>
            <p:cNvSpPr/>
            <p:nvPr/>
          </p:nvSpPr>
          <p:spPr>
            <a:xfrm>
              <a:off x="5718402" y="136139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Cube 145"/>
            <p:cNvSpPr/>
            <p:nvPr/>
          </p:nvSpPr>
          <p:spPr>
            <a:xfrm>
              <a:off x="6625998" y="136139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Cube 146"/>
            <p:cNvSpPr/>
            <p:nvPr/>
          </p:nvSpPr>
          <p:spPr>
            <a:xfrm>
              <a:off x="7083198" y="136139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Cube 147"/>
            <p:cNvSpPr/>
            <p:nvPr/>
          </p:nvSpPr>
          <p:spPr>
            <a:xfrm>
              <a:off x="5261202" y="90419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Cube 148"/>
            <p:cNvSpPr/>
            <p:nvPr/>
          </p:nvSpPr>
          <p:spPr>
            <a:xfrm>
              <a:off x="5718402" y="90419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Cube 149"/>
            <p:cNvSpPr/>
            <p:nvPr/>
          </p:nvSpPr>
          <p:spPr>
            <a:xfrm>
              <a:off x="6625998" y="90419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Cube 150"/>
            <p:cNvSpPr/>
            <p:nvPr/>
          </p:nvSpPr>
          <p:spPr>
            <a:xfrm>
              <a:off x="7083198" y="90419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Cube 151"/>
            <p:cNvSpPr/>
            <p:nvPr/>
          </p:nvSpPr>
          <p:spPr>
            <a:xfrm>
              <a:off x="5718402" y="44699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Cube 152"/>
            <p:cNvSpPr/>
            <p:nvPr/>
          </p:nvSpPr>
          <p:spPr>
            <a:xfrm>
              <a:off x="6175602" y="44699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Cube 153"/>
            <p:cNvSpPr/>
            <p:nvPr/>
          </p:nvSpPr>
          <p:spPr>
            <a:xfrm>
              <a:off x="6625998" y="44699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533400" y="4618414"/>
            <a:ext cx="1701437" cy="1706185"/>
            <a:chOff x="5261202" y="446994"/>
            <a:chExt cx="2438400" cy="2445204"/>
          </a:xfrm>
          <a:solidFill>
            <a:schemeClr val="bg1"/>
          </a:solidFill>
        </p:grpSpPr>
        <p:sp>
          <p:nvSpPr>
            <p:cNvPr id="156" name="Cube 155"/>
            <p:cNvSpPr/>
            <p:nvPr/>
          </p:nvSpPr>
          <p:spPr>
            <a:xfrm>
              <a:off x="5718402" y="22757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Cube 156"/>
            <p:cNvSpPr/>
            <p:nvPr/>
          </p:nvSpPr>
          <p:spPr>
            <a:xfrm>
              <a:off x="6175602" y="22757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Cube 157"/>
            <p:cNvSpPr/>
            <p:nvPr/>
          </p:nvSpPr>
          <p:spPr>
            <a:xfrm>
              <a:off x="6625998" y="22757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Cube 158"/>
            <p:cNvSpPr/>
            <p:nvPr/>
          </p:nvSpPr>
          <p:spPr>
            <a:xfrm>
              <a:off x="5261202" y="18185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Cube 159"/>
            <p:cNvSpPr/>
            <p:nvPr/>
          </p:nvSpPr>
          <p:spPr>
            <a:xfrm>
              <a:off x="5718402" y="18185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Cube 160"/>
            <p:cNvSpPr/>
            <p:nvPr/>
          </p:nvSpPr>
          <p:spPr>
            <a:xfrm>
              <a:off x="6625998" y="18185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Cube 161"/>
            <p:cNvSpPr/>
            <p:nvPr/>
          </p:nvSpPr>
          <p:spPr>
            <a:xfrm>
              <a:off x="7083198" y="18185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5261202" y="13613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5718402" y="13613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6625998" y="13613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7083198" y="13613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5261202" y="9041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5718402" y="9041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6625998" y="9041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7083198" y="9041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5718402" y="4469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6175602" y="4469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6625998" y="4469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2" name="Group 221"/>
          <p:cNvGrpSpPr/>
          <p:nvPr/>
        </p:nvGrpSpPr>
        <p:grpSpPr>
          <a:xfrm>
            <a:off x="2641963" y="4618415"/>
            <a:ext cx="1701437" cy="1706185"/>
            <a:chOff x="5261202" y="446994"/>
            <a:chExt cx="2438400" cy="2445204"/>
          </a:xfrm>
          <a:solidFill>
            <a:schemeClr val="bg1"/>
          </a:solidFill>
        </p:grpSpPr>
        <p:sp>
          <p:nvSpPr>
            <p:cNvPr id="223" name="Cube 222"/>
            <p:cNvSpPr/>
            <p:nvPr/>
          </p:nvSpPr>
          <p:spPr>
            <a:xfrm>
              <a:off x="5718402" y="22757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6175602" y="22757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6625998" y="22757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5261202" y="18185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Cube 226"/>
            <p:cNvSpPr/>
            <p:nvPr/>
          </p:nvSpPr>
          <p:spPr>
            <a:xfrm>
              <a:off x="5718402" y="18185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Cube 227"/>
            <p:cNvSpPr/>
            <p:nvPr/>
          </p:nvSpPr>
          <p:spPr>
            <a:xfrm>
              <a:off x="6625998" y="18185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Cube 228"/>
            <p:cNvSpPr/>
            <p:nvPr/>
          </p:nvSpPr>
          <p:spPr>
            <a:xfrm>
              <a:off x="7083198" y="18185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Cube 229"/>
            <p:cNvSpPr/>
            <p:nvPr/>
          </p:nvSpPr>
          <p:spPr>
            <a:xfrm>
              <a:off x="5261202" y="13613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Cube 230"/>
            <p:cNvSpPr/>
            <p:nvPr/>
          </p:nvSpPr>
          <p:spPr>
            <a:xfrm>
              <a:off x="5718402" y="13613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Cube 231"/>
            <p:cNvSpPr/>
            <p:nvPr/>
          </p:nvSpPr>
          <p:spPr>
            <a:xfrm>
              <a:off x="6625998" y="13613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Cube 232"/>
            <p:cNvSpPr/>
            <p:nvPr/>
          </p:nvSpPr>
          <p:spPr>
            <a:xfrm>
              <a:off x="7083198" y="13613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Cube 233"/>
            <p:cNvSpPr/>
            <p:nvPr/>
          </p:nvSpPr>
          <p:spPr>
            <a:xfrm>
              <a:off x="5261202" y="9041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Cube 234"/>
            <p:cNvSpPr/>
            <p:nvPr/>
          </p:nvSpPr>
          <p:spPr>
            <a:xfrm>
              <a:off x="5718402" y="9041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Cube 235"/>
            <p:cNvSpPr/>
            <p:nvPr/>
          </p:nvSpPr>
          <p:spPr>
            <a:xfrm>
              <a:off x="6625998" y="9041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Cube 236"/>
            <p:cNvSpPr/>
            <p:nvPr/>
          </p:nvSpPr>
          <p:spPr>
            <a:xfrm>
              <a:off x="7083198" y="9041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Cube 237"/>
            <p:cNvSpPr/>
            <p:nvPr/>
          </p:nvSpPr>
          <p:spPr>
            <a:xfrm>
              <a:off x="5718402" y="4469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Cube 238"/>
            <p:cNvSpPr/>
            <p:nvPr/>
          </p:nvSpPr>
          <p:spPr>
            <a:xfrm>
              <a:off x="6175602" y="4469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Cube 239"/>
            <p:cNvSpPr/>
            <p:nvPr/>
          </p:nvSpPr>
          <p:spPr>
            <a:xfrm>
              <a:off x="6625998" y="4469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1" name="Group 240"/>
          <p:cNvGrpSpPr/>
          <p:nvPr/>
        </p:nvGrpSpPr>
        <p:grpSpPr>
          <a:xfrm>
            <a:off x="4775563" y="4618415"/>
            <a:ext cx="1701437" cy="1706185"/>
            <a:chOff x="5261202" y="446994"/>
            <a:chExt cx="2438400" cy="2445204"/>
          </a:xfrm>
          <a:solidFill>
            <a:schemeClr val="bg1"/>
          </a:solidFill>
        </p:grpSpPr>
        <p:sp>
          <p:nvSpPr>
            <p:cNvPr id="242" name="Cube 241"/>
            <p:cNvSpPr/>
            <p:nvPr/>
          </p:nvSpPr>
          <p:spPr>
            <a:xfrm>
              <a:off x="5718402" y="22757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Cube 242"/>
            <p:cNvSpPr/>
            <p:nvPr/>
          </p:nvSpPr>
          <p:spPr>
            <a:xfrm>
              <a:off x="6175602" y="22757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Cube 243"/>
            <p:cNvSpPr/>
            <p:nvPr/>
          </p:nvSpPr>
          <p:spPr>
            <a:xfrm>
              <a:off x="6625998" y="22757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Cube 244"/>
            <p:cNvSpPr/>
            <p:nvPr/>
          </p:nvSpPr>
          <p:spPr>
            <a:xfrm>
              <a:off x="5261202" y="18185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Cube 245"/>
            <p:cNvSpPr/>
            <p:nvPr/>
          </p:nvSpPr>
          <p:spPr>
            <a:xfrm>
              <a:off x="5718402" y="18185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Cube 246"/>
            <p:cNvSpPr/>
            <p:nvPr/>
          </p:nvSpPr>
          <p:spPr>
            <a:xfrm>
              <a:off x="6625998" y="18185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Cube 247"/>
            <p:cNvSpPr/>
            <p:nvPr/>
          </p:nvSpPr>
          <p:spPr>
            <a:xfrm>
              <a:off x="7083198" y="18185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Cube 248"/>
            <p:cNvSpPr/>
            <p:nvPr/>
          </p:nvSpPr>
          <p:spPr>
            <a:xfrm>
              <a:off x="5261202" y="13613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5718402" y="13613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6625998" y="13613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7083198" y="13613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ube 252"/>
            <p:cNvSpPr/>
            <p:nvPr/>
          </p:nvSpPr>
          <p:spPr>
            <a:xfrm>
              <a:off x="5261202" y="9041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ube 253"/>
            <p:cNvSpPr/>
            <p:nvPr/>
          </p:nvSpPr>
          <p:spPr>
            <a:xfrm>
              <a:off x="5718402" y="9041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6625998" y="9041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ube 255"/>
            <p:cNvSpPr/>
            <p:nvPr/>
          </p:nvSpPr>
          <p:spPr>
            <a:xfrm>
              <a:off x="7083198" y="9041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Cube 256"/>
            <p:cNvSpPr/>
            <p:nvPr/>
          </p:nvSpPr>
          <p:spPr>
            <a:xfrm>
              <a:off x="5718402" y="4469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6175602" y="4469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Cube 258"/>
            <p:cNvSpPr/>
            <p:nvPr/>
          </p:nvSpPr>
          <p:spPr>
            <a:xfrm>
              <a:off x="6625998" y="4469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0" name="Group 259"/>
          <p:cNvGrpSpPr/>
          <p:nvPr/>
        </p:nvGrpSpPr>
        <p:grpSpPr>
          <a:xfrm>
            <a:off x="6934200" y="4618415"/>
            <a:ext cx="1701437" cy="1706185"/>
            <a:chOff x="5261202" y="446994"/>
            <a:chExt cx="2438400" cy="2445204"/>
          </a:xfrm>
          <a:solidFill>
            <a:schemeClr val="bg1"/>
          </a:solidFill>
        </p:grpSpPr>
        <p:sp>
          <p:nvSpPr>
            <p:cNvPr id="261" name="Cube 260"/>
            <p:cNvSpPr/>
            <p:nvPr/>
          </p:nvSpPr>
          <p:spPr>
            <a:xfrm>
              <a:off x="5718402" y="22757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Cube 261"/>
            <p:cNvSpPr/>
            <p:nvPr/>
          </p:nvSpPr>
          <p:spPr>
            <a:xfrm>
              <a:off x="6175602" y="22757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Cube 262"/>
            <p:cNvSpPr/>
            <p:nvPr/>
          </p:nvSpPr>
          <p:spPr>
            <a:xfrm>
              <a:off x="6625998" y="22757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Cube 263"/>
            <p:cNvSpPr/>
            <p:nvPr/>
          </p:nvSpPr>
          <p:spPr>
            <a:xfrm>
              <a:off x="5261202" y="18185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Cube 264"/>
            <p:cNvSpPr/>
            <p:nvPr/>
          </p:nvSpPr>
          <p:spPr>
            <a:xfrm>
              <a:off x="5718402" y="18185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Cube 265"/>
            <p:cNvSpPr/>
            <p:nvPr/>
          </p:nvSpPr>
          <p:spPr>
            <a:xfrm>
              <a:off x="6625998" y="18185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Cube 266"/>
            <p:cNvSpPr/>
            <p:nvPr/>
          </p:nvSpPr>
          <p:spPr>
            <a:xfrm>
              <a:off x="7083198" y="18185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Cube 267"/>
            <p:cNvSpPr/>
            <p:nvPr/>
          </p:nvSpPr>
          <p:spPr>
            <a:xfrm>
              <a:off x="5261202" y="13613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Cube 268"/>
            <p:cNvSpPr/>
            <p:nvPr/>
          </p:nvSpPr>
          <p:spPr>
            <a:xfrm>
              <a:off x="5718402" y="13613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Cube 269"/>
            <p:cNvSpPr/>
            <p:nvPr/>
          </p:nvSpPr>
          <p:spPr>
            <a:xfrm>
              <a:off x="6625998" y="13613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Cube 270"/>
            <p:cNvSpPr/>
            <p:nvPr/>
          </p:nvSpPr>
          <p:spPr>
            <a:xfrm>
              <a:off x="7083198" y="13613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Cube 271"/>
            <p:cNvSpPr/>
            <p:nvPr/>
          </p:nvSpPr>
          <p:spPr>
            <a:xfrm>
              <a:off x="5261202" y="9041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Cube 272"/>
            <p:cNvSpPr/>
            <p:nvPr/>
          </p:nvSpPr>
          <p:spPr>
            <a:xfrm>
              <a:off x="5718402" y="9041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Cube 273"/>
            <p:cNvSpPr/>
            <p:nvPr/>
          </p:nvSpPr>
          <p:spPr>
            <a:xfrm>
              <a:off x="6625998" y="9041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Cube 274"/>
            <p:cNvSpPr/>
            <p:nvPr/>
          </p:nvSpPr>
          <p:spPr>
            <a:xfrm>
              <a:off x="7083198" y="9041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Cube 275"/>
            <p:cNvSpPr/>
            <p:nvPr/>
          </p:nvSpPr>
          <p:spPr>
            <a:xfrm>
              <a:off x="5718402" y="4469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Cube 276"/>
            <p:cNvSpPr/>
            <p:nvPr/>
          </p:nvSpPr>
          <p:spPr>
            <a:xfrm>
              <a:off x="6175602" y="4469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Cube 277"/>
            <p:cNvSpPr/>
            <p:nvPr/>
          </p:nvSpPr>
          <p:spPr>
            <a:xfrm>
              <a:off x="6625998" y="44699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07867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24" grpId="0" animBg="1"/>
      <p:bldP spid="24" grpId="1" animBg="1"/>
      <p:bldP spid="165" grpId="0" animBg="1"/>
      <p:bldP spid="16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21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3" name="Rectangular Callout 92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Before we see the answer, describe several  different ways you can see this structure.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8" name="Group 97"/>
          <p:cNvGrpSpPr/>
          <p:nvPr/>
        </p:nvGrpSpPr>
        <p:grpSpPr>
          <a:xfrm>
            <a:off x="3352800" y="678996"/>
            <a:ext cx="2438400" cy="2445204"/>
            <a:chOff x="5410200" y="3879396"/>
            <a:chExt cx="2438400" cy="2445204"/>
          </a:xfrm>
        </p:grpSpPr>
        <p:sp>
          <p:nvSpPr>
            <p:cNvPr id="99" name="Cube 98"/>
            <p:cNvSpPr/>
            <p:nvPr/>
          </p:nvSpPr>
          <p:spPr>
            <a:xfrm>
              <a:off x="5410200" y="5708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Cube 99"/>
            <p:cNvSpPr/>
            <p:nvPr/>
          </p:nvSpPr>
          <p:spPr>
            <a:xfrm>
              <a:off x="5867400" y="5708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Cube 100"/>
            <p:cNvSpPr/>
            <p:nvPr/>
          </p:nvSpPr>
          <p:spPr>
            <a:xfrm>
              <a:off x="6324600" y="5708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Cube 101"/>
            <p:cNvSpPr/>
            <p:nvPr/>
          </p:nvSpPr>
          <p:spPr>
            <a:xfrm>
              <a:off x="6774996" y="5708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Cube 102"/>
            <p:cNvSpPr/>
            <p:nvPr/>
          </p:nvSpPr>
          <p:spPr>
            <a:xfrm>
              <a:off x="7232196" y="5708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5410200" y="5250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6324600" y="5250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7232196" y="5250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ube 121"/>
            <p:cNvSpPr/>
            <p:nvPr/>
          </p:nvSpPr>
          <p:spPr>
            <a:xfrm>
              <a:off x="5410200" y="4793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ube 122"/>
            <p:cNvSpPr/>
            <p:nvPr/>
          </p:nvSpPr>
          <p:spPr>
            <a:xfrm>
              <a:off x="5867400" y="4793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Cube 123"/>
            <p:cNvSpPr/>
            <p:nvPr/>
          </p:nvSpPr>
          <p:spPr>
            <a:xfrm>
              <a:off x="6324600" y="4793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Cube 124"/>
            <p:cNvSpPr/>
            <p:nvPr/>
          </p:nvSpPr>
          <p:spPr>
            <a:xfrm>
              <a:off x="6774996" y="4793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Cube 125"/>
            <p:cNvSpPr/>
            <p:nvPr/>
          </p:nvSpPr>
          <p:spPr>
            <a:xfrm>
              <a:off x="7232196" y="4793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Cube 126"/>
            <p:cNvSpPr/>
            <p:nvPr/>
          </p:nvSpPr>
          <p:spPr>
            <a:xfrm>
              <a:off x="5410200" y="4336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Cube 127"/>
            <p:cNvSpPr/>
            <p:nvPr/>
          </p:nvSpPr>
          <p:spPr>
            <a:xfrm>
              <a:off x="6324600" y="4336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Cube 128"/>
            <p:cNvSpPr/>
            <p:nvPr/>
          </p:nvSpPr>
          <p:spPr>
            <a:xfrm>
              <a:off x="7232196" y="4336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5410200" y="3879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ube 168"/>
            <p:cNvSpPr/>
            <p:nvPr/>
          </p:nvSpPr>
          <p:spPr>
            <a:xfrm>
              <a:off x="5867400" y="3879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Cube 169"/>
            <p:cNvSpPr/>
            <p:nvPr/>
          </p:nvSpPr>
          <p:spPr>
            <a:xfrm>
              <a:off x="6324600" y="3879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Cube 170"/>
            <p:cNvSpPr/>
            <p:nvPr/>
          </p:nvSpPr>
          <p:spPr>
            <a:xfrm>
              <a:off x="6774996" y="3879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ube 171"/>
            <p:cNvSpPr/>
            <p:nvPr/>
          </p:nvSpPr>
          <p:spPr>
            <a:xfrm>
              <a:off x="7232196" y="3879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533400" y="4643522"/>
            <a:ext cx="1676400" cy="1681078"/>
            <a:chOff x="5410200" y="3879396"/>
            <a:chExt cx="2438400" cy="2445204"/>
          </a:xfrm>
          <a:solidFill>
            <a:schemeClr val="bg1"/>
          </a:solidFill>
        </p:grpSpPr>
        <p:sp>
          <p:nvSpPr>
            <p:cNvPr id="174" name="Cube 173"/>
            <p:cNvSpPr/>
            <p:nvPr/>
          </p:nvSpPr>
          <p:spPr>
            <a:xfrm>
              <a:off x="5410200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Cube 174"/>
            <p:cNvSpPr/>
            <p:nvPr/>
          </p:nvSpPr>
          <p:spPr>
            <a:xfrm>
              <a:off x="5867400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Cube 175"/>
            <p:cNvSpPr/>
            <p:nvPr/>
          </p:nvSpPr>
          <p:spPr>
            <a:xfrm>
              <a:off x="6324600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Cube 176"/>
            <p:cNvSpPr/>
            <p:nvPr/>
          </p:nvSpPr>
          <p:spPr>
            <a:xfrm>
              <a:off x="6774996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Cube 177"/>
            <p:cNvSpPr/>
            <p:nvPr/>
          </p:nvSpPr>
          <p:spPr>
            <a:xfrm>
              <a:off x="7232196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Cube 178"/>
            <p:cNvSpPr/>
            <p:nvPr/>
          </p:nvSpPr>
          <p:spPr>
            <a:xfrm>
              <a:off x="5410200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Cube 179"/>
            <p:cNvSpPr/>
            <p:nvPr/>
          </p:nvSpPr>
          <p:spPr>
            <a:xfrm>
              <a:off x="6324600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Cube 180"/>
            <p:cNvSpPr/>
            <p:nvPr/>
          </p:nvSpPr>
          <p:spPr>
            <a:xfrm>
              <a:off x="7232196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Cube 181"/>
            <p:cNvSpPr/>
            <p:nvPr/>
          </p:nvSpPr>
          <p:spPr>
            <a:xfrm>
              <a:off x="5410200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Cube 182"/>
            <p:cNvSpPr/>
            <p:nvPr/>
          </p:nvSpPr>
          <p:spPr>
            <a:xfrm>
              <a:off x="5867400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Cube 183"/>
            <p:cNvSpPr/>
            <p:nvPr/>
          </p:nvSpPr>
          <p:spPr>
            <a:xfrm>
              <a:off x="6324600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Cube 184"/>
            <p:cNvSpPr/>
            <p:nvPr/>
          </p:nvSpPr>
          <p:spPr>
            <a:xfrm>
              <a:off x="6774996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Cube 185"/>
            <p:cNvSpPr/>
            <p:nvPr/>
          </p:nvSpPr>
          <p:spPr>
            <a:xfrm>
              <a:off x="7232196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Cube 186"/>
            <p:cNvSpPr/>
            <p:nvPr/>
          </p:nvSpPr>
          <p:spPr>
            <a:xfrm>
              <a:off x="5410200" y="433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Cube 187"/>
            <p:cNvSpPr/>
            <p:nvPr/>
          </p:nvSpPr>
          <p:spPr>
            <a:xfrm>
              <a:off x="6324600" y="433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Cube 188"/>
            <p:cNvSpPr/>
            <p:nvPr/>
          </p:nvSpPr>
          <p:spPr>
            <a:xfrm>
              <a:off x="7232196" y="433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Cube 189"/>
            <p:cNvSpPr/>
            <p:nvPr/>
          </p:nvSpPr>
          <p:spPr>
            <a:xfrm>
              <a:off x="5410200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Cube 190"/>
            <p:cNvSpPr/>
            <p:nvPr/>
          </p:nvSpPr>
          <p:spPr>
            <a:xfrm>
              <a:off x="5867400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Cube 191"/>
            <p:cNvSpPr/>
            <p:nvPr/>
          </p:nvSpPr>
          <p:spPr>
            <a:xfrm>
              <a:off x="6324600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Cube 192"/>
            <p:cNvSpPr/>
            <p:nvPr/>
          </p:nvSpPr>
          <p:spPr>
            <a:xfrm>
              <a:off x="6774996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Cube 193"/>
            <p:cNvSpPr/>
            <p:nvPr/>
          </p:nvSpPr>
          <p:spPr>
            <a:xfrm>
              <a:off x="7232196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2667000" y="4648200"/>
            <a:ext cx="1676400" cy="1681078"/>
            <a:chOff x="5410200" y="3879396"/>
            <a:chExt cx="2438400" cy="2445204"/>
          </a:xfrm>
          <a:solidFill>
            <a:schemeClr val="bg1"/>
          </a:solidFill>
        </p:grpSpPr>
        <p:sp>
          <p:nvSpPr>
            <p:cNvPr id="196" name="Cube 195"/>
            <p:cNvSpPr/>
            <p:nvPr/>
          </p:nvSpPr>
          <p:spPr>
            <a:xfrm>
              <a:off x="5410200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Cube 196"/>
            <p:cNvSpPr/>
            <p:nvPr/>
          </p:nvSpPr>
          <p:spPr>
            <a:xfrm>
              <a:off x="5867400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Cube 197"/>
            <p:cNvSpPr/>
            <p:nvPr/>
          </p:nvSpPr>
          <p:spPr>
            <a:xfrm>
              <a:off x="6324600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Cube 198"/>
            <p:cNvSpPr/>
            <p:nvPr/>
          </p:nvSpPr>
          <p:spPr>
            <a:xfrm>
              <a:off x="6774996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Cube 199"/>
            <p:cNvSpPr/>
            <p:nvPr/>
          </p:nvSpPr>
          <p:spPr>
            <a:xfrm>
              <a:off x="7232196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Cube 200"/>
            <p:cNvSpPr/>
            <p:nvPr/>
          </p:nvSpPr>
          <p:spPr>
            <a:xfrm>
              <a:off x="5410200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Cube 201"/>
            <p:cNvSpPr/>
            <p:nvPr/>
          </p:nvSpPr>
          <p:spPr>
            <a:xfrm>
              <a:off x="6324600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Cube 202"/>
            <p:cNvSpPr/>
            <p:nvPr/>
          </p:nvSpPr>
          <p:spPr>
            <a:xfrm>
              <a:off x="7232196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Cube 203"/>
            <p:cNvSpPr/>
            <p:nvPr/>
          </p:nvSpPr>
          <p:spPr>
            <a:xfrm>
              <a:off x="5410200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Cube 204"/>
            <p:cNvSpPr/>
            <p:nvPr/>
          </p:nvSpPr>
          <p:spPr>
            <a:xfrm>
              <a:off x="5867400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Cube 205"/>
            <p:cNvSpPr/>
            <p:nvPr/>
          </p:nvSpPr>
          <p:spPr>
            <a:xfrm>
              <a:off x="6324600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Cube 206"/>
            <p:cNvSpPr/>
            <p:nvPr/>
          </p:nvSpPr>
          <p:spPr>
            <a:xfrm>
              <a:off x="6774996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Cube 207"/>
            <p:cNvSpPr/>
            <p:nvPr/>
          </p:nvSpPr>
          <p:spPr>
            <a:xfrm>
              <a:off x="7232196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Cube 208"/>
            <p:cNvSpPr/>
            <p:nvPr/>
          </p:nvSpPr>
          <p:spPr>
            <a:xfrm>
              <a:off x="5410200" y="433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Cube 209"/>
            <p:cNvSpPr/>
            <p:nvPr/>
          </p:nvSpPr>
          <p:spPr>
            <a:xfrm>
              <a:off x="6324600" y="433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7232196" y="433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5410200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5867400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6324600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6774996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7232196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7" name="Group 216"/>
          <p:cNvGrpSpPr/>
          <p:nvPr/>
        </p:nvGrpSpPr>
        <p:grpSpPr>
          <a:xfrm>
            <a:off x="4800600" y="4648200"/>
            <a:ext cx="1676400" cy="1681078"/>
            <a:chOff x="5410200" y="3879396"/>
            <a:chExt cx="2438400" cy="2445204"/>
          </a:xfrm>
          <a:solidFill>
            <a:schemeClr val="bg1"/>
          </a:solidFill>
        </p:grpSpPr>
        <p:sp>
          <p:nvSpPr>
            <p:cNvPr id="218" name="Cube 217"/>
            <p:cNvSpPr/>
            <p:nvPr/>
          </p:nvSpPr>
          <p:spPr>
            <a:xfrm>
              <a:off x="5410200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5867400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6324600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6774996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7232196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5410200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6324600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7232196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5410200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Cube 248"/>
            <p:cNvSpPr/>
            <p:nvPr/>
          </p:nvSpPr>
          <p:spPr>
            <a:xfrm>
              <a:off x="5867400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6324600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6774996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7232196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ube 252"/>
            <p:cNvSpPr/>
            <p:nvPr/>
          </p:nvSpPr>
          <p:spPr>
            <a:xfrm>
              <a:off x="5410200" y="433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ube 253"/>
            <p:cNvSpPr/>
            <p:nvPr/>
          </p:nvSpPr>
          <p:spPr>
            <a:xfrm>
              <a:off x="6324600" y="433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7232196" y="433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ube 255"/>
            <p:cNvSpPr/>
            <p:nvPr/>
          </p:nvSpPr>
          <p:spPr>
            <a:xfrm>
              <a:off x="5410200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Cube 256"/>
            <p:cNvSpPr/>
            <p:nvPr/>
          </p:nvSpPr>
          <p:spPr>
            <a:xfrm>
              <a:off x="5867400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6324600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Cube 258"/>
            <p:cNvSpPr/>
            <p:nvPr/>
          </p:nvSpPr>
          <p:spPr>
            <a:xfrm>
              <a:off x="6774996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Cube 259"/>
            <p:cNvSpPr/>
            <p:nvPr/>
          </p:nvSpPr>
          <p:spPr>
            <a:xfrm>
              <a:off x="7232196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1" name="Group 260"/>
          <p:cNvGrpSpPr/>
          <p:nvPr/>
        </p:nvGrpSpPr>
        <p:grpSpPr>
          <a:xfrm>
            <a:off x="6934200" y="4648200"/>
            <a:ext cx="1676400" cy="1681078"/>
            <a:chOff x="5410200" y="3879396"/>
            <a:chExt cx="2438400" cy="2445204"/>
          </a:xfrm>
          <a:solidFill>
            <a:schemeClr val="bg1"/>
          </a:solidFill>
        </p:grpSpPr>
        <p:sp>
          <p:nvSpPr>
            <p:cNvPr id="262" name="Cube 261"/>
            <p:cNvSpPr/>
            <p:nvPr/>
          </p:nvSpPr>
          <p:spPr>
            <a:xfrm>
              <a:off x="5410200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Cube 262"/>
            <p:cNvSpPr/>
            <p:nvPr/>
          </p:nvSpPr>
          <p:spPr>
            <a:xfrm>
              <a:off x="5867400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Cube 263"/>
            <p:cNvSpPr/>
            <p:nvPr/>
          </p:nvSpPr>
          <p:spPr>
            <a:xfrm>
              <a:off x="6324600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Cube 264"/>
            <p:cNvSpPr/>
            <p:nvPr/>
          </p:nvSpPr>
          <p:spPr>
            <a:xfrm>
              <a:off x="6774996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Cube 265"/>
            <p:cNvSpPr/>
            <p:nvPr/>
          </p:nvSpPr>
          <p:spPr>
            <a:xfrm>
              <a:off x="7232196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Cube 266"/>
            <p:cNvSpPr/>
            <p:nvPr/>
          </p:nvSpPr>
          <p:spPr>
            <a:xfrm>
              <a:off x="5410200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Cube 267"/>
            <p:cNvSpPr/>
            <p:nvPr/>
          </p:nvSpPr>
          <p:spPr>
            <a:xfrm>
              <a:off x="6324600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Cube 268"/>
            <p:cNvSpPr/>
            <p:nvPr/>
          </p:nvSpPr>
          <p:spPr>
            <a:xfrm>
              <a:off x="7232196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Cube 269"/>
            <p:cNvSpPr/>
            <p:nvPr/>
          </p:nvSpPr>
          <p:spPr>
            <a:xfrm>
              <a:off x="5410200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Cube 270"/>
            <p:cNvSpPr/>
            <p:nvPr/>
          </p:nvSpPr>
          <p:spPr>
            <a:xfrm>
              <a:off x="5867400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Cube 271"/>
            <p:cNvSpPr/>
            <p:nvPr/>
          </p:nvSpPr>
          <p:spPr>
            <a:xfrm>
              <a:off x="6324600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Cube 272"/>
            <p:cNvSpPr/>
            <p:nvPr/>
          </p:nvSpPr>
          <p:spPr>
            <a:xfrm>
              <a:off x="6774996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Cube 273"/>
            <p:cNvSpPr/>
            <p:nvPr/>
          </p:nvSpPr>
          <p:spPr>
            <a:xfrm>
              <a:off x="7232196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Cube 274"/>
            <p:cNvSpPr/>
            <p:nvPr/>
          </p:nvSpPr>
          <p:spPr>
            <a:xfrm>
              <a:off x="5410200" y="433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Cube 275"/>
            <p:cNvSpPr/>
            <p:nvPr/>
          </p:nvSpPr>
          <p:spPr>
            <a:xfrm>
              <a:off x="6324600" y="433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Cube 276"/>
            <p:cNvSpPr/>
            <p:nvPr/>
          </p:nvSpPr>
          <p:spPr>
            <a:xfrm>
              <a:off x="7232196" y="433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Cube 277"/>
            <p:cNvSpPr/>
            <p:nvPr/>
          </p:nvSpPr>
          <p:spPr>
            <a:xfrm>
              <a:off x="5410200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Cube 278"/>
            <p:cNvSpPr/>
            <p:nvPr/>
          </p:nvSpPr>
          <p:spPr>
            <a:xfrm>
              <a:off x="5867400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Cube 279"/>
            <p:cNvSpPr/>
            <p:nvPr/>
          </p:nvSpPr>
          <p:spPr>
            <a:xfrm>
              <a:off x="6324600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Cube 280"/>
            <p:cNvSpPr/>
            <p:nvPr/>
          </p:nvSpPr>
          <p:spPr>
            <a:xfrm>
              <a:off x="6774996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Cube 281"/>
            <p:cNvSpPr/>
            <p:nvPr/>
          </p:nvSpPr>
          <p:spPr>
            <a:xfrm>
              <a:off x="7232196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5485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1" grpId="0" animBg="1"/>
      <p:bldP spid="91" grpId="1" animBg="1"/>
      <p:bldP spid="93" grpId="0" animBg="1"/>
      <p:bldP spid="9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Steve Wyborney\Desktop\Maze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316" y="5474471"/>
            <a:ext cx="1235105" cy="926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Steve Wyborney\Desktop\tiled area pic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6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620057" y="6400800"/>
            <a:ext cx="13997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4"/>
              </a:rPr>
              <a:t>Tiled Area Questions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7659813" y="6400800"/>
            <a:ext cx="11031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Maze </a:t>
            </a:r>
          </a:p>
          <a:p>
            <a:pPr algn="ctr"/>
            <a:r>
              <a:rPr lang="en-US" sz="1100" b="1" dirty="0" smtClean="0">
                <a:hlinkClick r:id=""/>
              </a:rPr>
              <a:t>Hundreds Chart</a:t>
            </a:r>
            <a:endParaRPr lang="en-US" sz="1100" b="1" dirty="0"/>
          </a:p>
        </p:txBody>
      </p:sp>
      <p:pic>
        <p:nvPicPr>
          <p:cNvPr id="1028" name="Picture 4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084" y="5486400"/>
            <a:ext cx="1219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6081741" y="6400800"/>
            <a:ext cx="13660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The Animated</a:t>
            </a:r>
            <a:endParaRPr lang="en-US" sz="1100" b="1" dirty="0">
              <a:hlinkClick r:id="rId6"/>
            </a:endParaRPr>
          </a:p>
          <a:p>
            <a:pPr algn="ctr"/>
            <a:r>
              <a:rPr lang="en-US" sz="1100" b="1" dirty="0" smtClean="0">
                <a:hlinkClick r:id="rId6"/>
              </a:rPr>
              <a:t>Multiplication Table</a:t>
            </a:r>
            <a:endParaRPr lang="en-US" sz="1100" b="1" dirty="0"/>
          </a:p>
        </p:txBody>
      </p:sp>
      <p:pic>
        <p:nvPicPr>
          <p:cNvPr id="1026" name="Picture 2" descr="C:\Users\Steve Wyborney\Desktop\Presentation1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524" y="2378531"/>
            <a:ext cx="2285531" cy="171414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47495" y="0"/>
            <a:ext cx="58490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/>
              <a:t>Cube Conversations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80542" y="1107996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/>
              <a:t>Set </a:t>
            </a:r>
            <a:r>
              <a:rPr lang="en-US" sz="4400" b="1" i="1" dirty="0" smtClean="0"/>
              <a:t>13 of 80</a:t>
            </a:r>
            <a:endParaRPr lang="en-US" sz="4400" b="1" i="1" dirty="0"/>
          </a:p>
        </p:txBody>
      </p:sp>
      <p:pic>
        <p:nvPicPr>
          <p:cNvPr id="1027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hlinkClick r:id="rId10"/>
          </p:cNvPr>
          <p:cNvSpPr txBox="1"/>
          <p:nvPr/>
        </p:nvSpPr>
        <p:spPr>
          <a:xfrm>
            <a:off x="381000" y="6389013"/>
            <a:ext cx="1217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10"/>
              </a:rPr>
              <a:t>50 Splat! Lessons </a:t>
            </a:r>
            <a:endParaRPr lang="en-US" sz="11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8144" y="3059668"/>
            <a:ext cx="569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/>
              <a:t>Click </a:t>
            </a:r>
            <a:r>
              <a:rPr lang="en-US" sz="1400" b="1" dirty="0">
                <a:hlinkClick r:id="rId8"/>
              </a:rPr>
              <a:t>here</a:t>
            </a:r>
            <a:r>
              <a:rPr lang="en-US" sz="1400" b="1" dirty="0"/>
              <a:t> (or on the image) to download more “Cube Conversations” sets.</a:t>
            </a:r>
          </a:p>
        </p:txBody>
      </p:sp>
      <p:pic>
        <p:nvPicPr>
          <p:cNvPr id="20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905000" y="6424136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pic>
        <p:nvPicPr>
          <p:cNvPr id="22" name="Picture 4" descr="C:\Users\Steve Wyborney\Desktop\Nested Splat Blog Level Images\Slide2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335" y="5486035"/>
            <a:ext cx="1219686" cy="91476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352800" y="6427113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35 Nested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81000" y="5029200"/>
            <a:ext cx="25339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Other Downloadable Resources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49258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2" grpId="0"/>
      <p:bldP spid="33" grpId="0"/>
      <p:bldP spid="3" grpId="0"/>
      <p:bldP spid="4" grpId="0"/>
      <p:bldP spid="21" grpId="0"/>
      <p:bldP spid="23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197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8</cp:revision>
  <dcterms:created xsi:type="dcterms:W3CDTF">2017-12-29T22:25:22Z</dcterms:created>
  <dcterms:modified xsi:type="dcterms:W3CDTF">2017-12-31T15:07:38Z</dcterms:modified>
</cp:coreProperties>
</file>